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110" r:id="rId1"/>
  </p:sldMasterIdLst>
  <p:sldIdLst>
    <p:sldId id="285" r:id="rId2"/>
    <p:sldId id="266" r:id="rId3"/>
    <p:sldId id="295" r:id="rId4"/>
    <p:sldId id="290" r:id="rId5"/>
    <p:sldId id="301" r:id="rId6"/>
    <p:sldId id="302" r:id="rId7"/>
    <p:sldId id="303" r:id="rId8"/>
    <p:sldId id="304" r:id="rId9"/>
    <p:sldId id="305" r:id="rId10"/>
    <p:sldId id="308" r:id="rId11"/>
    <p:sldId id="309" r:id="rId12"/>
    <p:sldId id="310" r:id="rId13"/>
    <p:sldId id="311" r:id="rId14"/>
    <p:sldId id="312" r:id="rId15"/>
    <p:sldId id="291" r:id="rId16"/>
    <p:sldId id="292" r:id="rId17"/>
    <p:sldId id="31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tiff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60E8-90B4-CA49-8A75-F819FD3390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3666AA-C5F0-D549-AE1B-780D4B6BF4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36127-BA6E-3E41-BD6B-9119B3B0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E825A-5744-5542-828F-3EB9B5B9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EB450-73E5-7545-A4A7-BAE45B458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1367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61EEF-2F98-D047-A57E-AD1D8EF7C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C75CF4-E535-EA4E-BC80-D35C7566E2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A10DC7-DE5D-9947-8C0F-C8DF55038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0F721-A656-B449-9129-648139B9C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A5581C-8E22-9B43-87EF-C2FBFB4E5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15432A-1DFE-A54B-BB5B-F750C0A89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7915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93AF4-ADE9-A741-B263-BD9A39897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86B93C-9A5C-CF4A-B503-73629BC9F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BDE24-10DE-E64E-B7FE-FBD525F8B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90615-8165-764F-81EC-88E6B344D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1CC08-919B-104C-825E-DC570D7E2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0258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42948F-0F40-1642-BEEA-4B02676764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95CF25-927B-7241-AAC3-B4DA3A429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FD538-2078-8346-B758-6E3A120E3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CE822-F63E-C749-BE7C-6E6E67ED5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F4526-E0C0-9844-B7B7-1FCC80C45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6052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D3666AA-C5F0-D549-AE1B-780D4B6BF4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65376" y="3429000"/>
            <a:ext cx="6252884" cy="2635624"/>
          </a:xfrm>
        </p:spPr>
        <p:txBody>
          <a:bodyPr>
            <a:normAutofit/>
          </a:bodyPr>
          <a:lstStyle>
            <a:lvl1pPr marL="0" indent="0" algn="l">
              <a:buNone/>
              <a:defRPr sz="17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60964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2D1A0-D99B-4649-B66C-EEEA5C907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07703-1402-C940-B99F-D274C392A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48F13-A2FF-BD4F-A902-A45D4E9B6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C4EBA-C20A-4941-A5DC-1BC0037E8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38BAB-5326-6447-BF7A-33149916B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5560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5BAB8-A1B1-6F43-B795-74F1D0930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B3C1B-666B-1F40-9433-79B6073E7D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E4980-35C7-2649-BA1D-CBF416D7C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3AA66-D424-4746-B5E2-08ABB7572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8898D-DBAA-B04C-9F22-D5BBC5CCD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8373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144B-95AE-3B46-8BDC-B77619E2F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B6AEC-A363-F84B-AAC2-E23AD7393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63E001-3E03-E048-983A-05A34BEBBD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B0DD9E-7897-294C-A7E0-9442FC4A3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47534D-8C0B-D34D-9949-39B57B7EA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FAD7B-AD1B-5244-BD65-EFB8F31A3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3642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87B5E-B599-3040-AAE9-8971E8953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52B41-D8E6-464D-A952-FE518E70BF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4A5F2A-7EF1-7E49-BD47-EE30BF881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34E02A-1221-C044-8482-9B4D8F0A0B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B1918B-D20F-F745-8262-06D3246450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38D89A-3BF0-2C41-8508-7D7367CED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5C16DD-B515-A04E-AFAB-2DE3B8B6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23AE42-ED06-054C-8F39-77152035C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1006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DF053-A333-1148-A716-7BE389D76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C1637C-BFCD-D940-AE9F-C1A0FE724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7F6711-6481-E247-9433-C61F17F39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2C4ABE-C2E3-914B-A575-A106CDB8B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5444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3F9ED6-3364-AF40-B471-6D439275E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A0DA3A-1C09-4740-82B4-B2B26D6F9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635A9-54C8-CA48-AB8A-659841375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5260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AC45E-C12F-BD4D-8557-22B1612BB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DE4BA-E5F5-1445-816C-DCF97175A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94AF78-AA83-A44A-87D4-DE6A71C3F5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AD3E75-F454-7146-94A2-CD03E22CC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1522F7-7AB5-204B-94D6-2314E1E12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42D45-E3DA-E540-9A84-CCAA41F6E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594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567FAC-A8AE-E44E-AE9C-150985C78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273FC-DB5D-7A4B-B1FB-7DCCC92CC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F05F9-06AF-A645-9C5C-67A5F8A63D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07128-1D55-43F4-90D8-D765E79DB6D7}" type="datetimeFigureOut">
              <a:rPr lang="en-CA" smtClean="0"/>
              <a:t>2022-07-13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99355-A909-8544-9586-281265753C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2D96E-F58D-8541-91AE-05618CA1A1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CD8D9-EC3B-4B05-A835-260C1DF21C0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7332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11" r:id="rId1"/>
    <p:sldLayoutId id="2147485112" r:id="rId2"/>
    <p:sldLayoutId id="2147485113" r:id="rId3"/>
    <p:sldLayoutId id="2147485114" r:id="rId4"/>
    <p:sldLayoutId id="2147485115" r:id="rId5"/>
    <p:sldLayoutId id="2147485116" r:id="rId6"/>
    <p:sldLayoutId id="2147485117" r:id="rId7"/>
    <p:sldLayoutId id="2147485118" r:id="rId8"/>
    <p:sldLayoutId id="2147485119" r:id="rId9"/>
    <p:sldLayoutId id="2147485120" r:id="rId10"/>
    <p:sldLayoutId id="2147485121" r:id="rId11"/>
    <p:sldLayoutId id="214748512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fscVS0vtbw&amp;t=41s" TargetMode="External"/><Relationship Id="rId7" Type="http://schemas.openxmlformats.org/officeDocument/2006/relationships/hyperlink" Target="https://www.youtube.com/watch?v=86nEglbjvIk&amp;list=PLFGoYjJG_fqq2l-8EuBTZJ3lLcOrCNaiH" TargetMode="External"/><Relationship Id="rId2" Type="http://schemas.openxmlformats.org/officeDocument/2006/relationships/hyperlink" Target="https://www.w3schools.com/python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selenium.dev/documentation/" TargetMode="External"/><Relationship Id="rId5" Type="http://schemas.openxmlformats.org/officeDocument/2006/relationships/hyperlink" Target="https://pypi.org/" TargetMode="External"/><Relationship Id="rId4" Type="http://schemas.openxmlformats.org/officeDocument/2006/relationships/hyperlink" Target="https://selenium-python.readthedocs.io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761FE6-3A72-4AAD-A3D1-E8327FC26A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37629" y="-66675"/>
            <a:ext cx="12191999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801A3E-A77B-4CCD-AF89-0DA1B416B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021" y="2708483"/>
            <a:ext cx="2726294" cy="9106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A18227-D0EE-4220-AFAB-5B4E682040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34" y="2796113"/>
            <a:ext cx="3633531" cy="8230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208641-0C28-4582-9406-2C4B14C2F91B}"/>
              </a:ext>
            </a:extLst>
          </p:cNvPr>
          <p:cNvSpPr txBox="1"/>
          <p:nvPr/>
        </p:nvSpPr>
        <p:spPr>
          <a:xfrm flipH="1">
            <a:off x="0" y="4457700"/>
            <a:ext cx="113728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000" b="1" dirty="0">
                <a:solidFill>
                  <a:schemeClr val="bg1"/>
                </a:solidFill>
              </a:rPr>
              <a:t>Python Basics with Selenium</a:t>
            </a:r>
          </a:p>
        </p:txBody>
      </p:sp>
    </p:spTree>
    <p:extLst>
      <p:ext uri="{BB962C8B-B14F-4D97-AF65-F5344CB8AC3E}">
        <p14:creationId xmlns:p14="http://schemas.microsoft.com/office/powerpoint/2010/main" val="1890579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>
            <a:normAutofit/>
          </a:bodyPr>
          <a:lstStyle/>
          <a:p>
            <a:pPr marL="0" marR="0" fontAlgn="base">
              <a:lnSpc>
                <a:spcPct val="107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3600" kern="1800" dirty="0">
                <a:solidFill>
                  <a:srgbClr val="3776A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Selenium WebDriver Framework Architecture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981"/>
            <a:ext cx="4695825" cy="49037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WebDriver Architecture is</a:t>
            </a:r>
          </a:p>
          <a:p>
            <a:pPr marL="0" indent="0">
              <a:buNone/>
            </a:pPr>
            <a:r>
              <a:rPr lang="en-US" sz="20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Made up with four major components:</a:t>
            </a:r>
          </a:p>
          <a:p>
            <a:pPr marL="0" indent="0">
              <a:buNone/>
            </a:pPr>
            <a:endParaRPr lang="en-US" sz="2000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source-sans-pro"/>
              </a:rPr>
              <a:t>Selenium Client library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source-sans-pro"/>
              </a:rPr>
              <a:t>JSON wire protocol over HTTP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source-sans-pro"/>
              </a:rPr>
              <a:t>Browser Drivers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source-sans-pro"/>
              </a:rPr>
              <a:t>Browsers</a:t>
            </a:r>
          </a:p>
          <a:p>
            <a:pPr marL="0" indent="0">
              <a:buNone/>
            </a:pPr>
            <a:endParaRPr lang="en-US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E0CC220-88FC-347B-DB59-F8FF9B1D90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299" y="2042797"/>
            <a:ext cx="6039575" cy="389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62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>
            <a:normAutofit/>
          </a:bodyPr>
          <a:lstStyle/>
          <a:p>
            <a:pPr marL="0" marR="0" fontAlgn="base">
              <a:lnSpc>
                <a:spcPct val="107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3600" kern="1800" dirty="0">
                <a:solidFill>
                  <a:srgbClr val="3776A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WebDriver Manager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7981"/>
            <a:ext cx="10125075" cy="49037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r>
              <a:rPr lang="en-US" sz="2400" i="0" dirty="0">
                <a:solidFill>
                  <a:srgbClr val="464646"/>
                </a:solidFill>
                <a:effectLst/>
                <a:latin typeface="Source Sans Pro" panose="020B0503030403020204" pitchFamily="34" charset="0"/>
              </a:rPr>
              <a:t>The main idea is to simplify management of binary drivers for different browsers.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464646"/>
                </a:solidFill>
                <a:latin typeface="Source Sans Pro" panose="020B0503030403020204" pitchFamily="34" charset="0"/>
              </a:rPr>
              <a:t>Steps: </a:t>
            </a:r>
          </a:p>
          <a:p>
            <a:pPr marL="0" indent="0">
              <a:buNone/>
            </a:pPr>
            <a:endParaRPr lang="en-US" sz="2400" dirty="0">
              <a:solidFill>
                <a:srgbClr val="464646"/>
              </a:solidFill>
              <a:latin typeface="Source Sans Pro" panose="020B0503030403020204" pitchFamily="34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i="0" dirty="0">
                <a:solidFill>
                  <a:srgbClr val="464646"/>
                </a:solidFill>
                <a:effectLst/>
                <a:latin typeface="Source Sans Pro" panose="020B0503030403020204" pitchFamily="34" charset="0"/>
              </a:rPr>
              <a:t>Install manager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464646"/>
                </a:solidFill>
                <a:latin typeface="Source Sans Pro" panose="020B0503030403020204" pitchFamily="34" charset="0"/>
              </a:rPr>
              <a:t>	pip install </a:t>
            </a:r>
            <a:r>
              <a:rPr lang="en-US" dirty="0" err="1">
                <a:solidFill>
                  <a:srgbClr val="464646"/>
                </a:solidFill>
                <a:latin typeface="Source Sans Pro" panose="020B0503030403020204" pitchFamily="34" charset="0"/>
              </a:rPr>
              <a:t>webdriver</a:t>
            </a:r>
            <a:r>
              <a:rPr lang="en-US" dirty="0">
                <a:solidFill>
                  <a:srgbClr val="464646"/>
                </a:solidFill>
                <a:latin typeface="Source Sans Pro" panose="020B0503030403020204" pitchFamily="34" charset="0"/>
              </a:rPr>
              <a:t>-manager</a:t>
            </a:r>
          </a:p>
          <a:p>
            <a:pPr marL="457200" lvl="1" indent="0">
              <a:buNone/>
            </a:pPr>
            <a:endParaRPr lang="en-US" i="0" dirty="0">
              <a:solidFill>
                <a:srgbClr val="464646"/>
              </a:solidFill>
              <a:effectLst/>
              <a:latin typeface="Source Sans Pro" panose="020B0503030403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464646"/>
                </a:solidFill>
                <a:latin typeface="Source Sans Pro" panose="020B0503030403020204" pitchFamily="34" charset="0"/>
              </a:rPr>
              <a:t>2. Use with Browsers</a:t>
            </a:r>
          </a:p>
          <a:p>
            <a:pPr marL="457200" lvl="1" indent="0">
              <a:buNone/>
            </a:pPr>
            <a:r>
              <a:rPr lang="en-US" sz="200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	</a:t>
            </a:r>
            <a:r>
              <a:rPr lang="en-US" sz="190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webdriver.Chrome</a:t>
            </a:r>
            <a:r>
              <a:rPr lang="en-US" sz="190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(service=</a:t>
            </a:r>
            <a:r>
              <a:rPr lang="en-US" sz="190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ChromeService</a:t>
            </a:r>
            <a:r>
              <a:rPr lang="en-US" sz="190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(</a:t>
            </a:r>
            <a:r>
              <a:rPr lang="en-US" sz="190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ChromeDriverManager</a:t>
            </a:r>
            <a:r>
              <a:rPr lang="en-US" sz="190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().install()))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964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>
            <a:normAutofit/>
          </a:bodyPr>
          <a:lstStyle/>
          <a:p>
            <a:pPr marL="0" marR="0" fontAlgn="base">
              <a:lnSpc>
                <a:spcPct val="107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3600" kern="1800" dirty="0">
                <a:solidFill>
                  <a:srgbClr val="3776A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Navigating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7981"/>
            <a:ext cx="10125075" cy="49037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12529"/>
                </a:solidFill>
                <a:latin typeface="Open Sans" panose="020B0606030504020204" pitchFamily="34" charset="0"/>
              </a:rPr>
              <a:t>The first thing is to do with WebDriver is navigate to a link.</a:t>
            </a:r>
          </a:p>
          <a:p>
            <a:pPr marL="0" indent="0"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12529"/>
                </a:solidFill>
                <a:latin typeface="Open Sans" panose="020B0606030504020204" pitchFamily="34" charset="0"/>
              </a:rPr>
              <a:t>The normal way to do it is:</a:t>
            </a:r>
          </a:p>
          <a:p>
            <a:pPr marL="0" indent="0"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12529"/>
                </a:solidFill>
                <a:latin typeface="Open Sans" panose="020B0606030504020204" pitchFamily="34" charset="0"/>
              </a:rPr>
              <a:t>	</a:t>
            </a:r>
            <a:r>
              <a:rPr lang="en-US" sz="2400" dirty="0" err="1">
                <a:solidFill>
                  <a:srgbClr val="212529"/>
                </a:solidFill>
                <a:latin typeface="Open Sans" panose="020B0606030504020204" pitchFamily="34" charset="0"/>
              </a:rPr>
              <a:t>driver.get</a:t>
            </a:r>
            <a:r>
              <a:rPr lang="en-US" sz="2400" dirty="0">
                <a:solidFill>
                  <a:srgbClr val="212529"/>
                </a:solidFill>
                <a:latin typeface="Open Sans" panose="020B0606030504020204" pitchFamily="34" charset="0"/>
              </a:rPr>
              <a:t>(“</a:t>
            </a:r>
            <a:r>
              <a:rPr lang="en-US" sz="2400" dirty="0" err="1">
                <a:solidFill>
                  <a:srgbClr val="212529"/>
                </a:solidFill>
                <a:latin typeface="Open Sans" panose="020B0606030504020204" pitchFamily="34" charset="0"/>
              </a:rPr>
              <a:t>url</a:t>
            </a:r>
            <a:r>
              <a:rPr lang="en-US" sz="2400" dirty="0">
                <a:solidFill>
                  <a:srgbClr val="212529"/>
                </a:solidFill>
                <a:latin typeface="Open Sans" panose="020B0606030504020204" pitchFamily="34" charset="0"/>
              </a:rPr>
              <a:t>”)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87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>
            <a:normAutofit/>
          </a:bodyPr>
          <a:lstStyle/>
          <a:p>
            <a:pPr marL="0" marR="0" fontAlgn="base">
              <a:lnSpc>
                <a:spcPct val="107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3600" kern="1800" dirty="0">
                <a:solidFill>
                  <a:srgbClr val="3776A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Locating Elements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424" y="1681810"/>
            <a:ext cx="5467351" cy="49037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212529"/>
                </a:solidFill>
                <a:latin typeface="Open Sans" panose="020B0606030504020204" pitchFamily="34" charset="0"/>
              </a:rPr>
              <a:t>There are various ways to locate the elements in a page.</a:t>
            </a:r>
          </a:p>
          <a:p>
            <a:pPr marL="0" indent="0"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lvl="1"/>
            <a:r>
              <a:rPr lang="en-US" sz="2000" dirty="0" err="1">
                <a:solidFill>
                  <a:srgbClr val="212529"/>
                </a:solidFill>
                <a:latin typeface="Open Sans" panose="020B0606030504020204" pitchFamily="34" charset="0"/>
              </a:rPr>
              <a:t>find_element</a:t>
            </a:r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: to find a specific element </a:t>
            </a:r>
          </a:p>
          <a:p>
            <a:pPr lvl="1"/>
            <a:r>
              <a:rPr lang="en-US" sz="2000" dirty="0" err="1">
                <a:solidFill>
                  <a:srgbClr val="212529"/>
                </a:solidFill>
                <a:latin typeface="Open Sans" panose="020B0606030504020204" pitchFamily="34" charset="0"/>
              </a:rPr>
              <a:t>find_elements</a:t>
            </a:r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: to find multiple elements </a:t>
            </a:r>
          </a:p>
          <a:p>
            <a:pPr marL="457200" lvl="1" indent="0">
              <a:buNone/>
            </a:pPr>
            <a:endParaRPr lang="en-US" sz="20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marL="457200" lvl="1" indent="0">
              <a:buNone/>
            </a:pPr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from selenium.webdriver.common.by import By</a:t>
            </a:r>
          </a:p>
          <a:p>
            <a:pPr lvl="1"/>
            <a:endParaRPr lang="en-US" sz="2000" dirty="0">
              <a:solidFill>
                <a:srgbClr val="212529"/>
              </a:solidFill>
              <a:latin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5BCD762-42C3-2EE1-F43E-530C2CB13F94}"/>
              </a:ext>
            </a:extLst>
          </p:cNvPr>
          <p:cNvSpPr txBox="1">
            <a:spLocks/>
          </p:cNvSpPr>
          <p:nvPr/>
        </p:nvSpPr>
        <p:spPr>
          <a:xfrm>
            <a:off x="7679924" y="1687220"/>
            <a:ext cx="3912001" cy="4903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212529"/>
                </a:solidFill>
                <a:latin typeface="Open Sans" panose="020B0606030504020204" pitchFamily="34" charset="0"/>
              </a:rPr>
              <a:t>Locator Strategies: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lvl="1"/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ID</a:t>
            </a:r>
          </a:p>
          <a:p>
            <a:pPr lvl="1"/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XPATH</a:t>
            </a:r>
          </a:p>
          <a:p>
            <a:pPr lvl="1"/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LINK_TEXT</a:t>
            </a:r>
          </a:p>
          <a:p>
            <a:pPr lvl="1"/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PARTIAL_LINK_TEXT</a:t>
            </a:r>
          </a:p>
          <a:p>
            <a:pPr lvl="1"/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NAME</a:t>
            </a:r>
          </a:p>
          <a:p>
            <a:pPr lvl="1"/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TAG_NAME</a:t>
            </a:r>
          </a:p>
          <a:p>
            <a:pPr lvl="1"/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CLASS_NAME</a:t>
            </a:r>
          </a:p>
          <a:p>
            <a:pPr lvl="1"/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CSS_SELECTOR</a:t>
            </a:r>
          </a:p>
        </p:txBody>
      </p:sp>
    </p:spTree>
    <p:extLst>
      <p:ext uri="{BB962C8B-B14F-4D97-AF65-F5344CB8AC3E}">
        <p14:creationId xmlns:p14="http://schemas.microsoft.com/office/powerpoint/2010/main" val="1389880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>
            <a:normAutofit/>
          </a:bodyPr>
          <a:lstStyle/>
          <a:p>
            <a:pPr marL="0" marR="0" fontAlgn="base">
              <a:lnSpc>
                <a:spcPct val="107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3600" kern="1800" dirty="0">
                <a:solidFill>
                  <a:srgbClr val="3776A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WebDriver Waits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5BCD762-42C3-2EE1-F43E-530C2CB13F94}"/>
              </a:ext>
            </a:extLst>
          </p:cNvPr>
          <p:cNvSpPr txBox="1">
            <a:spLocks/>
          </p:cNvSpPr>
          <p:nvPr/>
        </p:nvSpPr>
        <p:spPr>
          <a:xfrm>
            <a:off x="428626" y="1687220"/>
            <a:ext cx="11163300" cy="4903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212529"/>
                </a:solidFill>
                <a:latin typeface="Open Sans" panose="020B0606030504020204" pitchFamily="34" charset="0"/>
              </a:rPr>
              <a:t>Selenium WebDriver provides two types of Waits: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lvl="1"/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Implicit Waits: Will wait for given amount of seconds even if object is visible in the DOM</a:t>
            </a:r>
          </a:p>
          <a:p>
            <a:pPr lvl="1"/>
            <a:endParaRPr lang="en-US" sz="2000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lvl="1"/>
            <a:r>
              <a:rPr lang="en-US" sz="2000" dirty="0">
                <a:solidFill>
                  <a:srgbClr val="212529"/>
                </a:solidFill>
                <a:latin typeface="Open Sans" panose="020B0606030504020204" pitchFamily="34" charset="0"/>
              </a:rPr>
              <a:t>Explicit Waits: Will wait until a certain condition is met</a:t>
            </a:r>
          </a:p>
        </p:txBody>
      </p:sp>
    </p:spTree>
    <p:extLst>
      <p:ext uri="{BB962C8B-B14F-4D97-AF65-F5344CB8AC3E}">
        <p14:creationId xmlns:p14="http://schemas.microsoft.com/office/powerpoint/2010/main" val="3616575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CB8B4-ECF8-4E3A-94A5-880FB9BAB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9615"/>
            <a:ext cx="10515600" cy="1325563"/>
          </a:xfrm>
        </p:spPr>
        <p:txBody>
          <a:bodyPr/>
          <a:lstStyle/>
          <a:p>
            <a:r>
              <a:rPr lang="en-CA" sz="3600" b="1" dirty="0">
                <a:solidFill>
                  <a:srgbClr val="245D17"/>
                </a:solidFill>
                <a:latin typeface="+mn-lt"/>
              </a:rPr>
              <a:t>References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B9DB834-DB52-4A75-BDD7-C402AE6CD8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CA" sz="2400" dirty="0"/>
              <a:t>Python Tutorial:</a:t>
            </a:r>
          </a:p>
          <a:p>
            <a:pPr lvl="1"/>
            <a:r>
              <a:rPr lang="en-CA" sz="2000" u="sng" dirty="0">
                <a:solidFill>
                  <a:schemeClr val="accent2">
                    <a:lumMod val="75000"/>
                  </a:schemeClr>
                </a:solidFill>
                <a:hlinkClick r:id="rId2"/>
              </a:rPr>
              <a:t>https://www.w3schools.com/python/</a:t>
            </a:r>
            <a:endParaRPr lang="en-CA" sz="2000" u="sng" dirty="0">
              <a:solidFill>
                <a:schemeClr val="accent2">
                  <a:lumMod val="75000"/>
                </a:schemeClr>
              </a:solidFill>
            </a:endParaRPr>
          </a:p>
          <a:p>
            <a:pPr lvl="1"/>
            <a:r>
              <a:rPr lang="en-CA" sz="2000" u="sng" dirty="0">
                <a:solidFill>
                  <a:schemeClr val="accent2">
                    <a:lumMod val="75000"/>
                  </a:schemeClr>
                </a:solidFill>
                <a:hlinkClick r:id="rId3"/>
              </a:rPr>
              <a:t>https://www.youtube.com/watch?v=rfscVS0vtbw&amp;t=41s</a:t>
            </a:r>
            <a:endParaRPr lang="en-CA" sz="2000" u="sng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CA" sz="2400" dirty="0"/>
          </a:p>
          <a:p>
            <a:r>
              <a:rPr lang="en-CA" sz="2400" dirty="0"/>
              <a:t>Selenium with Python</a:t>
            </a:r>
          </a:p>
          <a:p>
            <a:pPr lvl="1"/>
            <a:r>
              <a:rPr lang="en-CA" sz="2000" dirty="0">
                <a:hlinkClick r:id="rId4"/>
              </a:rPr>
              <a:t>https://selenium-python.readthedocs.io/</a:t>
            </a:r>
            <a:endParaRPr lang="en-CA" sz="2000" dirty="0"/>
          </a:p>
          <a:p>
            <a:pPr lvl="1"/>
            <a:r>
              <a:rPr lang="en-CA" sz="2000" dirty="0">
                <a:hlinkClick r:id="rId5"/>
              </a:rPr>
              <a:t>https://pypi.org/</a:t>
            </a:r>
            <a:endParaRPr lang="en-CA" sz="2000" dirty="0"/>
          </a:p>
          <a:p>
            <a:pPr lvl="1"/>
            <a:r>
              <a:rPr lang="en-CA" sz="2000" dirty="0">
                <a:hlinkClick r:id="rId6"/>
              </a:rPr>
              <a:t>https://www.selenium.dev/documentation/</a:t>
            </a:r>
            <a:endParaRPr lang="en-CA" sz="2000" dirty="0"/>
          </a:p>
          <a:p>
            <a:pPr lvl="1"/>
            <a:r>
              <a:rPr lang="en-CA" sz="2000" dirty="0">
                <a:hlinkClick r:id="rId7"/>
              </a:rPr>
              <a:t>https://www.youtube.com/watch?v=86nEglbjvIk&amp;list=PLFGoYjJG_fqq2l-8EuBTZJ3lLcOrCNaiH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3743854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44A946AC-14DC-48BB-92BE-8027116A0B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F7742DA-5A48-4CC1-9249-B8FB241124AD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202ED3-BBCD-3988-1652-97110759774F}"/>
              </a:ext>
            </a:extLst>
          </p:cNvPr>
          <p:cNvSpPr txBox="1"/>
          <p:nvPr/>
        </p:nvSpPr>
        <p:spPr>
          <a:xfrm>
            <a:off x="1279217" y="2143749"/>
            <a:ext cx="72647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8800" dirty="0">
                <a:solidFill>
                  <a:schemeClr val="bg1"/>
                </a:solidFill>
              </a:rPr>
              <a:t>			Q&amp;A</a:t>
            </a:r>
          </a:p>
        </p:txBody>
      </p:sp>
    </p:spTree>
    <p:extLst>
      <p:ext uri="{BB962C8B-B14F-4D97-AF65-F5344CB8AC3E}">
        <p14:creationId xmlns:p14="http://schemas.microsoft.com/office/powerpoint/2010/main" val="3996281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44A946AC-14DC-48BB-92BE-8027116A0B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F7742DA-5A48-4CC1-9249-B8FB241124AD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202ED3-BBCD-3988-1652-97110759774F}"/>
              </a:ext>
            </a:extLst>
          </p:cNvPr>
          <p:cNvSpPr txBox="1"/>
          <p:nvPr/>
        </p:nvSpPr>
        <p:spPr>
          <a:xfrm>
            <a:off x="3765242" y="2200899"/>
            <a:ext cx="72647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8800" dirty="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341378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/>
          <a:lstStyle/>
          <a:p>
            <a:r>
              <a:rPr lang="en-CA" sz="3600" b="1" dirty="0">
                <a:solidFill>
                  <a:srgbClr val="245D17"/>
                </a:solidFill>
                <a:latin typeface="+mn-lt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981"/>
            <a:ext cx="6115050" cy="4578982"/>
          </a:xfrm>
        </p:spPr>
        <p:txBody>
          <a:bodyPr>
            <a:normAutofit/>
          </a:bodyPr>
          <a:lstStyle/>
          <a:p>
            <a:r>
              <a:rPr lang="en-CA" sz="2000" b="1" dirty="0">
                <a:latin typeface="+mj-lt"/>
              </a:rPr>
              <a:t>What is Python?</a:t>
            </a:r>
          </a:p>
          <a:p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What is Selenium?</a:t>
            </a:r>
          </a:p>
          <a:p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Why Selenium?</a:t>
            </a:r>
          </a:p>
          <a:p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Why Selenium with Python?</a:t>
            </a:r>
          </a:p>
          <a:p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Understanding Selenium components</a:t>
            </a:r>
          </a:p>
          <a:p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Selenium WebDriver</a:t>
            </a:r>
            <a:endParaRPr lang="en-CA" sz="2000" b="1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WebDriver Manager for Python</a:t>
            </a:r>
          </a:p>
          <a:p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Live Demo</a:t>
            </a:r>
          </a:p>
          <a:p>
            <a:pPr lvl="1"/>
            <a:endParaRPr lang="en-US" sz="2000" b="1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Navigating</a:t>
            </a:r>
          </a:p>
          <a:p>
            <a:pPr lvl="1"/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Locating Elements</a:t>
            </a:r>
          </a:p>
          <a:p>
            <a:pPr lvl="1"/>
            <a:r>
              <a:rPr lang="en-US" sz="20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Waits</a:t>
            </a:r>
          </a:p>
          <a:p>
            <a:pPr marL="0" indent="0">
              <a:buNone/>
            </a:pPr>
            <a:endParaRPr lang="en-CA" sz="1800" b="1" dirty="0"/>
          </a:p>
          <a:p>
            <a:pPr marL="457200" lvl="1" indent="0">
              <a:buNone/>
            </a:pPr>
            <a:endParaRPr lang="en-CA" sz="1200" dirty="0"/>
          </a:p>
          <a:p>
            <a:endParaRPr lang="en-CA" sz="1200" dirty="0"/>
          </a:p>
          <a:p>
            <a:endParaRPr lang="en-CA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6FC174-2A28-46B3-8A74-0C4DA2A8FF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79" t="83213" r="9841"/>
          <a:stretch/>
        </p:blipFill>
        <p:spPr>
          <a:xfrm>
            <a:off x="4826000" y="5992427"/>
            <a:ext cx="7300686" cy="955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84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>
            <a:normAutofit/>
          </a:bodyPr>
          <a:lstStyle/>
          <a:p>
            <a:pPr marL="0" marR="0" fontAlgn="base">
              <a:lnSpc>
                <a:spcPct val="107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3600" kern="1800" dirty="0">
                <a:solidFill>
                  <a:srgbClr val="3776A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What is Python?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981"/>
            <a:ext cx="10515600" cy="4578982"/>
          </a:xfrm>
        </p:spPr>
        <p:txBody>
          <a:bodyPr>
            <a:normAutofit/>
          </a:bodyPr>
          <a:lstStyle/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Python is an interpreted, object-oriented, high-level programming language.</a:t>
            </a: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Python is a high level, </a:t>
            </a:r>
            <a:r>
              <a:rPr lang="en-US" strike="noStrike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interpreted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programming language. </a:t>
            </a:r>
            <a:r>
              <a:rPr lang="en-US" dirty="0">
                <a:solidFill>
                  <a:srgbClr val="222222"/>
                </a:solidFill>
                <a:effectLst/>
                <a:latin typeface="+mj-lt"/>
              </a:rPr>
              <a:t>Python uses simple English keywords, which is easy to interpret. It has less syntax complications than any other programming languages.</a:t>
            </a:r>
            <a:endParaRPr lang="en-US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trike="noStrike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Guido van Rossum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began working on Python in the late 1980s as a successor to the </a:t>
            </a:r>
            <a:r>
              <a:rPr lang="en-US" strike="noStrike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ABC programming language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and first released it in 1991 as Python 0.9.0.</a:t>
            </a:r>
          </a:p>
          <a:p>
            <a:endParaRPr lang="en-US" sz="2000" i="1" u="sng" dirty="0"/>
          </a:p>
          <a:p>
            <a:pPr marL="0" indent="0">
              <a:buNone/>
            </a:pPr>
            <a:endParaRPr lang="en-US" sz="2000" i="1" u="sn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711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/>
          <a:lstStyle/>
          <a:p>
            <a:r>
              <a:rPr lang="en-CA" sz="3600" b="1" dirty="0">
                <a:solidFill>
                  <a:srgbClr val="245D17"/>
                </a:solidFill>
                <a:latin typeface="+mn-lt"/>
              </a:rPr>
              <a:t>Uses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 development (server-side),</a:t>
            </a:r>
            <a:endParaRPr lang="en-US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software development,</a:t>
            </a:r>
            <a:endParaRPr lang="en-US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Science,</a:t>
            </a:r>
            <a:endParaRPr lang="en-US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  <a:endParaRPr lang="en-US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system scripting.</a:t>
            </a:r>
            <a:endParaRPr lang="en-US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Scripting</a:t>
            </a:r>
            <a:endParaRPr lang="en-US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6FC174-2A28-46B3-8A74-0C4DA2A8FF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79" t="83213" r="9841"/>
          <a:stretch/>
        </p:blipFill>
        <p:spPr>
          <a:xfrm>
            <a:off x="4826000" y="5796859"/>
            <a:ext cx="7300686" cy="11512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062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>
            <a:normAutofit/>
          </a:bodyPr>
          <a:lstStyle/>
          <a:p>
            <a:pPr marL="0" marR="0" fontAlgn="base">
              <a:lnSpc>
                <a:spcPct val="107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3600" kern="1800" dirty="0">
                <a:solidFill>
                  <a:srgbClr val="3776A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What is Selenium?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981"/>
            <a:ext cx="10515600" cy="4578982"/>
          </a:xfrm>
        </p:spPr>
        <p:txBody>
          <a:bodyPr>
            <a:normAutofit/>
          </a:bodyPr>
          <a:lstStyle/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i="0" dirty="0">
              <a:solidFill>
                <a:srgbClr val="5F6368"/>
              </a:solidFill>
              <a:effectLst/>
              <a:latin typeface="arial" panose="020B0604020202020204" pitchFamily="34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i="0" dirty="0"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Selenium</a:t>
            </a:r>
            <a:r>
              <a:rPr lang="en-US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 is an open-source tool that automates web browsers.</a:t>
            </a: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i="0" dirty="0">
              <a:solidFill>
                <a:srgbClr val="4D5156"/>
              </a:solidFill>
              <a:effectLst/>
              <a:latin typeface="arial" panose="020B0604020202020204" pitchFamily="34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solidFill>
                  <a:srgbClr val="4D5156"/>
                </a:solidFill>
                <a:latin typeface="arial" panose="020B0604020202020204" pitchFamily="34" charset="0"/>
              </a:rPr>
              <a:t>Supports different programming languages like Java, Python, Ruby, Perl, C# and more.</a:t>
            </a:r>
            <a:endParaRPr lang="en-US" i="0" dirty="0">
              <a:solidFill>
                <a:srgbClr val="4D5156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858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>
            <a:normAutofit/>
          </a:bodyPr>
          <a:lstStyle/>
          <a:p>
            <a:pPr marL="0" marR="0" fontAlgn="base">
              <a:lnSpc>
                <a:spcPct val="107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3600" kern="1800" dirty="0">
                <a:solidFill>
                  <a:srgbClr val="3776A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Why Selenium?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981"/>
            <a:ext cx="10515600" cy="4578982"/>
          </a:xfrm>
        </p:spPr>
        <p:txBody>
          <a:bodyPr>
            <a:normAutofit/>
          </a:bodyPr>
          <a:lstStyle/>
          <a:p>
            <a:pPr algn="l"/>
            <a:endParaRPr lang="en-US" b="1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pPr algn="l"/>
            <a:r>
              <a:rPr lang="en-US" i="0" dirty="0">
                <a:solidFill>
                  <a:srgbClr val="212529"/>
                </a:solidFill>
                <a:effectLst/>
                <a:latin typeface="+mj-lt"/>
              </a:rPr>
              <a:t>The Perfect Framework That Does the Right Job</a:t>
            </a:r>
          </a:p>
          <a:p>
            <a:pPr algn="l"/>
            <a:endParaRPr lang="en-US" i="0" dirty="0">
              <a:solidFill>
                <a:srgbClr val="212529"/>
              </a:solidFill>
              <a:effectLst/>
              <a:latin typeface="+mj-lt"/>
            </a:endParaRPr>
          </a:p>
          <a:p>
            <a:pPr algn="l"/>
            <a:r>
              <a:rPr lang="en-US" i="0" dirty="0">
                <a:solidFill>
                  <a:srgbClr val="212529"/>
                </a:solidFill>
                <a:effectLst/>
                <a:latin typeface="+mj-lt"/>
              </a:rPr>
              <a:t>Open Source</a:t>
            </a:r>
          </a:p>
          <a:p>
            <a:pPr algn="l"/>
            <a:endParaRPr lang="en-US" i="0" dirty="0">
              <a:solidFill>
                <a:srgbClr val="212529"/>
              </a:solidFill>
              <a:effectLst/>
              <a:latin typeface="+mj-lt"/>
            </a:endParaRPr>
          </a:p>
          <a:p>
            <a:r>
              <a:rPr lang="en-US" i="0" dirty="0">
                <a:solidFill>
                  <a:srgbClr val="212529"/>
                </a:solidFill>
                <a:effectLst/>
                <a:latin typeface="+mj-lt"/>
              </a:rPr>
              <a:t>Flexibility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508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>
            <a:normAutofit/>
          </a:bodyPr>
          <a:lstStyle/>
          <a:p>
            <a:pPr marL="0" marR="0" fontAlgn="base">
              <a:lnSpc>
                <a:spcPct val="107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3600" kern="1800" dirty="0">
                <a:solidFill>
                  <a:srgbClr val="3776A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Why Selenium with Python?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981"/>
            <a:ext cx="10515600" cy="4578982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It requires far less code than other programming languages.</a:t>
            </a:r>
          </a:p>
          <a:p>
            <a:endParaRPr lang="en-US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It has an English-like syntax that makes it human-readable. Also, it is easy to pick up and learn due to its less complex syntax.</a:t>
            </a:r>
          </a:p>
          <a:p>
            <a:endParaRPr lang="en-US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Python is a free, open-source programming language with numerous libraries and frameworks.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518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>
            <a:normAutofit/>
          </a:bodyPr>
          <a:lstStyle/>
          <a:p>
            <a:pPr marL="0" marR="0" fontAlgn="base">
              <a:lnSpc>
                <a:spcPct val="107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3600" kern="1800" dirty="0">
                <a:solidFill>
                  <a:srgbClr val="3776A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Understanding Selenium Components?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981"/>
            <a:ext cx="10515600" cy="4578982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Selenium IDE</a:t>
            </a:r>
          </a:p>
          <a:p>
            <a:endParaRPr lang="en-US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Selen</a:t>
            </a:r>
            <a:r>
              <a:rPr lang="en-US" dirty="0">
                <a:solidFill>
                  <a:srgbClr val="212529"/>
                </a:solidFill>
                <a:latin typeface="Open Sans" panose="020B0606030504020204" pitchFamily="34" charset="0"/>
              </a:rPr>
              <a:t>ium Remote Control</a:t>
            </a:r>
            <a:endParaRPr lang="en-US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RC does not interact with the browser directly. It has a server that acts as an HTTP proxy to control the browser remotely.</a:t>
            </a: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Selenium WebDriver</a:t>
            </a:r>
          </a:p>
          <a:p>
            <a:endParaRPr lang="en-US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Selenium Grid</a:t>
            </a:r>
          </a:p>
          <a:p>
            <a:pPr marL="0" indent="0">
              <a:buNone/>
            </a:pP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The main functionality of Selenium Grid is to run tests in parallel and to perform cross-platform testing.</a:t>
            </a:r>
            <a:br>
              <a:rPr lang="en-US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924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8461-9025-4442-A77E-DB1435F0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247"/>
            <a:ext cx="9797249" cy="1325563"/>
          </a:xfrm>
        </p:spPr>
        <p:txBody>
          <a:bodyPr>
            <a:normAutofit/>
          </a:bodyPr>
          <a:lstStyle/>
          <a:p>
            <a:pPr marL="0" marR="0" fontAlgn="base">
              <a:lnSpc>
                <a:spcPct val="107000"/>
              </a:lnSpc>
              <a:spcBef>
                <a:spcPts val="1200"/>
              </a:spcBef>
              <a:spcAft>
                <a:spcPts val="300"/>
              </a:spcAft>
            </a:pPr>
            <a:r>
              <a:rPr lang="en-US" sz="3600" kern="1800" dirty="0">
                <a:solidFill>
                  <a:srgbClr val="3776A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Selenium WebDriver?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9A9B5-D771-422D-9C96-A03B6B7E6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7981"/>
            <a:ext cx="10515600" cy="4578982"/>
          </a:xfrm>
        </p:spPr>
        <p:txBody>
          <a:bodyPr>
            <a:normAutofit lnSpcReduction="10000"/>
          </a:bodyPr>
          <a:lstStyle/>
          <a:p>
            <a:endParaRPr lang="en-US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Interact with the browser directly.</a:t>
            </a:r>
          </a:p>
          <a:p>
            <a:endParaRPr lang="en-US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Permits cross-browser and cross-platform automation.</a:t>
            </a:r>
          </a:p>
          <a:p>
            <a:endParaRPr lang="en-US" b="0" i="0" dirty="0">
              <a:solidFill>
                <a:srgbClr val="212529"/>
              </a:solidFill>
              <a:effectLst/>
              <a:latin typeface="Open Sans" panose="020B0606030504020204" pitchFamily="34" charset="0"/>
            </a:endParaRPr>
          </a:p>
          <a:p>
            <a:r>
              <a:rPr lang="en-US" dirty="0">
                <a:solidFill>
                  <a:srgbClr val="212529"/>
                </a:solidFill>
                <a:latin typeface="Open Sans" panose="020B0606030504020204" pitchFamily="34" charset="0"/>
              </a:rPr>
              <a:t>Allows to choose programming language to create test scripts.</a:t>
            </a:r>
          </a:p>
          <a:p>
            <a:pPr marL="0" indent="0">
              <a:buNone/>
            </a:pPr>
            <a:endParaRPr lang="en-US" dirty="0">
              <a:solidFill>
                <a:srgbClr val="212529"/>
              </a:solidFill>
              <a:latin typeface="Open Sans" panose="020B0606030504020204" pitchFamily="34" charset="0"/>
            </a:endParaRP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47FCC2-7719-4A3D-8B4E-0DB8E6D60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875" y="297372"/>
            <a:ext cx="1093150" cy="41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917472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Plato">
      <a:dk1>
        <a:srgbClr val="000000"/>
      </a:dk1>
      <a:lt1>
        <a:srgbClr val="FFFFFF"/>
      </a:lt1>
      <a:dk2>
        <a:srgbClr val="202E40"/>
      </a:dk2>
      <a:lt2>
        <a:srgbClr val="E7E6E6"/>
      </a:lt2>
      <a:accent1>
        <a:srgbClr val="0B2E5A"/>
      </a:accent1>
      <a:accent2>
        <a:srgbClr val="F1692C"/>
      </a:accent2>
      <a:accent3>
        <a:srgbClr val="A5A5A5"/>
      </a:accent3>
      <a:accent4>
        <a:srgbClr val="CC802C"/>
      </a:accent4>
      <a:accent5>
        <a:srgbClr val="512E1E"/>
      </a:accent5>
      <a:accent6>
        <a:srgbClr val="648A23"/>
      </a:accent6>
      <a:hlink>
        <a:srgbClr val="BB6336"/>
      </a:hlink>
      <a:folHlink>
        <a:srgbClr val="BD2F2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366AEC87-8FFD-4526-979A-467C6901DC4C}" vid="{00D24DA7-C01D-4AAE-ABEF-9DE77E90AC6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18233</TotalTime>
  <Words>604</Words>
  <Application>Microsoft Office PowerPoint</Application>
  <PresentationFormat>Widescreen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Arial</vt:lpstr>
      <vt:lpstr>Calibri</vt:lpstr>
      <vt:lpstr>Open Sans</vt:lpstr>
      <vt:lpstr>Source Sans Pro</vt:lpstr>
      <vt:lpstr>source-sans-pro</vt:lpstr>
      <vt:lpstr>Symbol</vt:lpstr>
      <vt:lpstr>Verdana</vt:lpstr>
      <vt:lpstr>Theme1</vt:lpstr>
      <vt:lpstr>PowerPoint Presentation</vt:lpstr>
      <vt:lpstr>Agenda</vt:lpstr>
      <vt:lpstr>What is Python?</vt:lpstr>
      <vt:lpstr>Uses of Python</vt:lpstr>
      <vt:lpstr>What is Selenium?</vt:lpstr>
      <vt:lpstr>Why Selenium?</vt:lpstr>
      <vt:lpstr>Why Selenium with Python?</vt:lpstr>
      <vt:lpstr>Understanding Selenium Components?</vt:lpstr>
      <vt:lpstr>Selenium WebDriver?</vt:lpstr>
      <vt:lpstr>Selenium WebDriver Framework Architecture</vt:lpstr>
      <vt:lpstr>WebDriver Manager</vt:lpstr>
      <vt:lpstr>Navigating</vt:lpstr>
      <vt:lpstr>Locating Elements</vt:lpstr>
      <vt:lpstr>WebDriver Waits</vt:lpstr>
      <vt:lpstr>References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Requirements to build a website</dc:title>
  <dc:creator>Maninder Singh</dc:creator>
  <cp:lastModifiedBy>Jahidul Islam</cp:lastModifiedBy>
  <cp:revision>185</cp:revision>
  <dcterms:created xsi:type="dcterms:W3CDTF">2022-03-11T14:17:38Z</dcterms:created>
  <dcterms:modified xsi:type="dcterms:W3CDTF">2022-07-13T14:28:29Z</dcterms:modified>
</cp:coreProperties>
</file>

<file path=docProps/thumbnail.jpeg>
</file>